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10058400" cy="77724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Verdana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presProps" Target="presProps.xml"/><Relationship Id="rId5" Type="http://schemas.openxmlformats.org/officeDocument/2006/relationships/font" Target="fonts/font3.fntdata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414482"/>
            <a:ext cx="8549640" cy="166602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4404360"/>
            <a:ext cx="704088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1309-2595-467F-8C4A-EFFCF5B7FB7F}" type="datetimeFigureOut">
              <a:rPr lang="en-US" smtClean="0"/>
              <a:t>25/5/2015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57811-9AB2-4FE7-829E-999DD5AEB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274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1309-2595-467F-8C4A-EFFCF5B7FB7F}" type="datetimeFigureOut">
              <a:rPr lang="en-US" smtClean="0"/>
              <a:t>25/5/2015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57811-9AB2-4FE7-829E-999DD5AEB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834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340" y="352637"/>
            <a:ext cx="2263140" cy="751691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352637"/>
            <a:ext cx="6621780" cy="751691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1309-2595-467F-8C4A-EFFCF5B7FB7F}" type="datetimeFigureOut">
              <a:rPr lang="en-US" smtClean="0"/>
              <a:t>25/5/2015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57811-9AB2-4FE7-829E-999DD5AEB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5755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1309-2595-467F-8C4A-EFFCF5B7FB7F}" type="datetimeFigureOut">
              <a:rPr lang="en-US" smtClean="0"/>
              <a:t>25/5/2015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57811-9AB2-4FE7-829E-999DD5AEB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379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1309-2595-467F-8C4A-EFFCF5B7FB7F}" type="datetimeFigureOut">
              <a:rPr lang="en-US" smtClean="0"/>
              <a:t>25/5/2015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57811-9AB2-4FE7-829E-999DD5AEB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507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8"/>
            <a:ext cx="8549640" cy="154368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1309-2595-467F-8C4A-EFFCF5B7FB7F}" type="datetimeFigureOut">
              <a:rPr lang="en-US" smtClean="0"/>
              <a:t>25/5/2015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57811-9AB2-4FE7-829E-999DD5AEB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376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2054649"/>
            <a:ext cx="4442460" cy="581490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020" y="2054649"/>
            <a:ext cx="4442460" cy="581490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1309-2595-467F-8C4A-EFFCF5B7FB7F}" type="datetimeFigureOut">
              <a:rPr lang="en-US" smtClean="0"/>
              <a:t>25/5/2015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57811-9AB2-4FE7-829E-999DD5AEB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56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739795"/>
            <a:ext cx="4444207" cy="72506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" y="2464859"/>
            <a:ext cx="4444207" cy="44781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9" y="1739795"/>
            <a:ext cx="4445953" cy="72506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9" y="2464859"/>
            <a:ext cx="4445953" cy="44781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1309-2595-467F-8C4A-EFFCF5B7FB7F}" type="datetimeFigureOut">
              <a:rPr lang="en-US" smtClean="0"/>
              <a:t>25/5/2015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57811-9AB2-4FE7-829E-999DD5AEB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171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1309-2595-467F-8C4A-EFFCF5B7FB7F}" type="datetimeFigureOut">
              <a:rPr lang="en-US" smtClean="0"/>
              <a:t>25/5/2015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57811-9AB2-4FE7-829E-999DD5AEB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436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1309-2595-467F-8C4A-EFFCF5B7FB7F}" type="datetimeFigureOut">
              <a:rPr lang="en-US" smtClean="0"/>
              <a:t>25/5/2015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57811-9AB2-4FE7-829E-999DD5AEB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646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2" y="309457"/>
            <a:ext cx="3309144" cy="131699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309457"/>
            <a:ext cx="5622925" cy="663352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2" y="1626447"/>
            <a:ext cx="3309144" cy="53165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1309-2595-467F-8C4A-EFFCF5B7FB7F}" type="datetimeFigureOut">
              <a:rPr lang="en-US" smtClean="0"/>
              <a:t>25/5/2015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57811-9AB2-4FE7-829E-999DD5AEB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59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1"/>
            <a:ext cx="6035040" cy="64230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8"/>
            <a:ext cx="6035040" cy="46634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4"/>
            <a:ext cx="6035040" cy="91217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1309-2595-467F-8C4A-EFFCF5B7FB7F}" type="datetimeFigureOut">
              <a:rPr lang="en-US" smtClean="0"/>
              <a:t>25/5/2015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57811-9AB2-4FE7-829E-999DD5AEB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565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813561"/>
            <a:ext cx="9052560" cy="5129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7203864"/>
            <a:ext cx="234696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D91309-2595-467F-8C4A-EFFCF5B7FB7F}" type="datetimeFigureOut">
              <a:rPr lang="en-US" smtClean="0"/>
              <a:t>25/5/2015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620" y="7203864"/>
            <a:ext cx="318516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520" y="7203864"/>
            <a:ext cx="234696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957811-9AB2-4FE7-829E-999DD5AEB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201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235681"/>
            <a:ext cx="9052560" cy="1446550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33333"/>
                </a:solidFill>
                <a:latin typeface="Verdana"/>
              </a:rPr>
              <a:t>Viết đề tài nghiên cứu khoa học</a:t>
            </a:r>
            <a:endParaRPr lang="en-US">
              <a:solidFill>
                <a:srgbClr val="333333"/>
              </a:solidFill>
              <a:latin typeface="Verdan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sz="1000" smtClean="0">
                <a:latin typeface="Verdana"/>
              </a:rPr>
              <a:t>PHẦN MỞ ĐẦU</a:t>
            </a:r>
          </a:p>
          <a:p>
            <a:pPr lvl="1"/>
            <a:r>
              <a:rPr lang="en-US" sz="1000" smtClean="0">
                <a:latin typeface="Verdana"/>
              </a:rPr>
              <a:t>LÝ DO CHỌN ĐỀ TÀI</a:t>
            </a:r>
          </a:p>
          <a:p>
            <a:pPr lvl="2"/>
            <a:r>
              <a:rPr lang="vi-VN" sz="1000" smtClean="0">
                <a:latin typeface="Verdana"/>
              </a:rPr>
              <a:t>Tính mới của đề tài</a:t>
            </a:r>
          </a:p>
          <a:p>
            <a:pPr lvl="2"/>
            <a:r>
              <a:rPr lang="vi-VN" sz="1000" smtClean="0">
                <a:latin typeface="Verdana"/>
              </a:rPr>
              <a:t>Tính cấp thiết của đề tài:</a:t>
            </a:r>
          </a:p>
          <a:p>
            <a:pPr lvl="1"/>
            <a:r>
              <a:rPr lang="en-US" sz="1000" smtClean="0">
                <a:latin typeface="Verdana"/>
              </a:rPr>
              <a:t>MỤC ĐÍCH NGHIÊN CỨU</a:t>
            </a:r>
          </a:p>
          <a:p>
            <a:pPr lvl="2"/>
            <a:r>
              <a:rPr lang="vi-VN" sz="1000" smtClean="0">
                <a:latin typeface="Verdana"/>
              </a:rPr>
              <a:t>Nêu rõ mục đích đề tài cần nghiên cứu</a:t>
            </a:r>
          </a:p>
          <a:p>
            <a:pPr lvl="2"/>
            <a:r>
              <a:rPr lang="vi-VN" sz="1000" smtClean="0">
                <a:latin typeface="Verdana"/>
              </a:rPr>
              <a:t>Nêu rõ mục tiêu cụ thể để thực hiện mục đích nghiên cứu</a:t>
            </a:r>
          </a:p>
          <a:p>
            <a:pPr lvl="2"/>
            <a:r>
              <a:rPr lang="vi-VN" sz="1000" smtClean="0">
                <a:latin typeface="Verdana"/>
              </a:rPr>
              <a:t>Định hướng các bước đi để đạt kết quả cuối cùng</a:t>
            </a:r>
          </a:p>
          <a:p>
            <a:pPr lvl="1"/>
            <a:r>
              <a:rPr lang="vi-VN" sz="1000" smtClean="0">
                <a:latin typeface="Verdana"/>
              </a:rPr>
              <a:t>XÁC ĐỊNH KHÁCH THỂ NGHIÊN CỨU VÀ ĐỐI TƯỢNG NGHIÊN CỨU</a:t>
            </a:r>
          </a:p>
          <a:p>
            <a:pPr lvl="2"/>
            <a:r>
              <a:rPr lang="en-US" sz="1000" smtClean="0">
                <a:latin typeface="Verdana"/>
              </a:rPr>
              <a:t>Khách thể nghiên cứu</a:t>
            </a:r>
          </a:p>
          <a:p>
            <a:pPr lvl="2"/>
            <a:r>
              <a:rPr lang="vi-VN" sz="1000" smtClean="0">
                <a:latin typeface="Verdana"/>
              </a:rPr>
              <a:t>Đối tượng nghiên cứu</a:t>
            </a:r>
          </a:p>
          <a:p>
            <a:pPr lvl="2"/>
            <a:r>
              <a:rPr lang="en-US" sz="1000" smtClean="0">
                <a:latin typeface="Verdana"/>
              </a:rPr>
              <a:t>Giả Thuyết Khoa Học</a:t>
            </a:r>
          </a:p>
          <a:p>
            <a:pPr lvl="1"/>
            <a:r>
              <a:rPr lang="en-US" sz="1000" smtClean="0">
                <a:latin typeface="Verdana"/>
              </a:rPr>
              <a:t>NHIỆM VỤ NGHIÊN CỨU VÀ PHẠM VI</a:t>
            </a:r>
          </a:p>
          <a:p>
            <a:pPr lvl="2"/>
            <a:r>
              <a:rPr lang="en-US" sz="1000" smtClean="0">
                <a:latin typeface="Verdana"/>
              </a:rPr>
              <a:t>Nhiệm vụ nghiên cứu</a:t>
            </a:r>
          </a:p>
          <a:p>
            <a:pPr lvl="2"/>
            <a:r>
              <a:rPr lang="en-US" sz="1000" smtClean="0">
                <a:latin typeface="Verdana"/>
              </a:rPr>
              <a:t>Phạm vi nghiên cứu</a:t>
            </a:r>
          </a:p>
          <a:p>
            <a:pPr lvl="1"/>
            <a:r>
              <a:rPr lang="vi-VN" sz="1000" smtClean="0">
                <a:latin typeface="Verdana"/>
              </a:rPr>
              <a:t>PHƯƠNG PHÁP NGHIÊN CỨU</a:t>
            </a:r>
          </a:p>
          <a:p>
            <a:pPr lvl="2"/>
            <a:r>
              <a:rPr lang="vi-VN" sz="1000" smtClean="0">
                <a:latin typeface="Verdana"/>
              </a:rPr>
              <a:t>Phương pháp nghiên cứu tài liệu</a:t>
            </a:r>
          </a:p>
          <a:p>
            <a:pPr lvl="2"/>
            <a:r>
              <a:rPr lang="vi-VN" sz="1000" smtClean="0">
                <a:latin typeface="Verdana"/>
              </a:rPr>
              <a:t>Phương pháp quan sát</a:t>
            </a:r>
          </a:p>
          <a:p>
            <a:pPr lvl="2"/>
            <a:r>
              <a:rPr lang="vi-VN" sz="1000" smtClean="0">
                <a:latin typeface="Verdana"/>
              </a:rPr>
              <a:t>Phương pháp điều tra</a:t>
            </a:r>
          </a:p>
          <a:p>
            <a:pPr lvl="2"/>
            <a:r>
              <a:rPr lang="vi-VN" sz="1000" smtClean="0">
                <a:latin typeface="Verdana"/>
              </a:rPr>
              <a:t>Phương pháp thực nghiệm</a:t>
            </a:r>
          </a:p>
          <a:p>
            <a:pPr lvl="2"/>
            <a:r>
              <a:rPr lang="vi-VN" sz="1000" smtClean="0">
                <a:latin typeface="Verdana"/>
              </a:rPr>
              <a:t>Phương pháp chuyên gia</a:t>
            </a:r>
          </a:p>
          <a:p>
            <a:pPr lvl="2"/>
            <a:r>
              <a:rPr lang="vi-VN" sz="1000" smtClean="0">
                <a:latin typeface="Verdana"/>
              </a:rPr>
              <a:t>Phương pháp thông kê toán học</a:t>
            </a:r>
          </a:p>
          <a:p>
            <a:r>
              <a:rPr lang="en-US" sz="1000" smtClean="0">
                <a:latin typeface="Verdana"/>
              </a:rPr>
              <a:t>PHẦN NỘI DUNG</a:t>
            </a:r>
          </a:p>
          <a:p>
            <a:pPr lvl="1"/>
            <a:r>
              <a:rPr lang="vi-VN" sz="1000" smtClean="0">
                <a:latin typeface="Verdana"/>
              </a:rPr>
              <a:t>CƠ SỞ LÝ LUẬN</a:t>
            </a:r>
          </a:p>
          <a:p>
            <a:pPr lvl="2"/>
            <a:r>
              <a:rPr lang="vi-VN" sz="1000" smtClean="0">
                <a:latin typeface="Verdana"/>
              </a:rPr>
              <a:t>Sơ lược về lịch sử vấn đề nghiên cứu</a:t>
            </a:r>
          </a:p>
          <a:p>
            <a:pPr lvl="2"/>
            <a:r>
              <a:rPr lang="vi-VN" sz="1000" smtClean="0">
                <a:latin typeface="Verdana"/>
              </a:rPr>
              <a:t>Các khái niệm cơ bản của đề tài</a:t>
            </a:r>
          </a:p>
          <a:p>
            <a:pPr lvl="2"/>
            <a:r>
              <a:rPr lang="vi-VN" sz="1000" smtClean="0">
                <a:latin typeface="Verdana"/>
              </a:rPr>
              <a:t>Khái quát về vấn đề nghiên cứu</a:t>
            </a:r>
          </a:p>
          <a:p>
            <a:pPr lvl="1"/>
            <a:r>
              <a:rPr lang="vi-VN" sz="1000" smtClean="0">
                <a:latin typeface="Verdana"/>
              </a:rPr>
              <a:t>CƠ SỞ THỰC TIỄN</a:t>
            </a:r>
          </a:p>
          <a:p>
            <a:pPr lvl="2"/>
            <a:r>
              <a:rPr lang="vi-VN" sz="1000" smtClean="0">
                <a:latin typeface="Verdana"/>
              </a:rPr>
              <a:t>Mô tả thực trạng của vấn đề nghiên cứu</a:t>
            </a:r>
          </a:p>
          <a:p>
            <a:pPr lvl="1"/>
            <a:r>
              <a:rPr lang="en-US" sz="1000" smtClean="0">
                <a:latin typeface="Verdana"/>
              </a:rPr>
              <a:t>TỔ CHỨC THỰC HIỆN</a:t>
            </a:r>
          </a:p>
          <a:p>
            <a:pPr lvl="2"/>
            <a:r>
              <a:rPr lang="vi-VN" sz="1000" smtClean="0">
                <a:latin typeface="Verdana"/>
              </a:rPr>
              <a:t>Các phương pháp được sử dụng trong đề tài</a:t>
            </a:r>
          </a:p>
          <a:p>
            <a:pPr lvl="2"/>
            <a:r>
              <a:rPr lang="vi-VN" sz="1000" smtClean="0">
                <a:latin typeface="Verdana"/>
              </a:rPr>
              <a:t>Các giải pháp, biện pháp giải quyết vấn đề của đề tài</a:t>
            </a:r>
          </a:p>
          <a:p>
            <a:pPr lvl="2"/>
            <a:r>
              <a:rPr lang="vi-VN" sz="1000" smtClean="0">
                <a:latin typeface="Verdana"/>
              </a:rPr>
              <a:t>Các bước thực hiện nhiệm vụ của đề tài</a:t>
            </a:r>
          </a:p>
          <a:p>
            <a:r>
              <a:rPr lang="en-US" sz="1000" smtClean="0">
                <a:latin typeface="Verdana"/>
              </a:rPr>
              <a:t>PHẦN KẾT LUẬN VÀ KIẾN NGHỊ</a:t>
            </a:r>
          </a:p>
          <a:p>
            <a:pPr lvl="1"/>
            <a:r>
              <a:rPr lang="vi-VN" sz="1000" smtClean="0">
                <a:latin typeface="Verdana"/>
              </a:rPr>
              <a:t>Trình bày tóm tắt kết quả nổi bật của đề tài</a:t>
            </a:r>
          </a:p>
          <a:p>
            <a:pPr lvl="1"/>
            <a:r>
              <a:rPr lang="vi-VN" sz="1000" smtClean="0">
                <a:latin typeface="Verdana"/>
              </a:rPr>
              <a:t>Chỉ nêu những kiến nghị có cơ sở khoa học và cần thiết.</a:t>
            </a:r>
          </a:p>
          <a:p>
            <a:endParaRPr lang="en-US" sz="10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57811-9AB2-4FE7-829E-999DD5AEBF1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4103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</Words>
  <Application>Microsoft Office PowerPoint</Application>
  <PresentationFormat>Custom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Verdana</vt:lpstr>
      <vt:lpstr>Office Theme</vt:lpstr>
      <vt:lpstr>Viết đề tài nghiên cứu khoa học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Viết đề tài nghiên cứu khoa học</dc:title>
  <dc:creator>Admin</dc:creator>
  <cp:lastModifiedBy>Admin</cp:lastModifiedBy>
  <cp:revision>1</cp:revision>
  <dcterms:created xsi:type="dcterms:W3CDTF">2015-05-24T18:39:12Z</dcterms:created>
  <dcterms:modified xsi:type="dcterms:W3CDTF">2015-05-24T18:39:14Z</dcterms:modified>
</cp:coreProperties>
</file>